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32" r:id="rId1"/>
  </p:sldMasterIdLst>
  <p:notesMasterIdLst>
    <p:notesMasterId r:id="rId8"/>
  </p:notesMasterIdLst>
  <p:sldIdLst>
    <p:sldId id="256" r:id="rId2"/>
    <p:sldId id="261" r:id="rId3"/>
    <p:sldId id="257" r:id="rId4"/>
    <p:sldId id="258" r:id="rId5"/>
    <p:sldId id="259" r:id="rId6"/>
    <p:sldId id="260"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69115"/>
  </p:normalViewPr>
  <p:slideViewPr>
    <p:cSldViewPr snapToGrid="0">
      <p:cViewPr varScale="1">
        <p:scale>
          <a:sx n="77" d="100"/>
          <a:sy n="77" d="100"/>
        </p:scale>
        <p:origin x="191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80CEB2-F1B3-EE4F-814F-F73C96DD1B84}" type="datetimeFigureOut">
              <a:rPr lang="en-US" smtClean="0"/>
              <a:t>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56F40E-58CD-444F-A4E0-7AD19EA3E209}" type="slidenum">
              <a:rPr lang="en-US" smtClean="0"/>
              <a:t>‹#›</a:t>
            </a:fld>
            <a:endParaRPr lang="en-US"/>
          </a:p>
        </p:txBody>
      </p:sp>
    </p:spTree>
    <p:extLst>
      <p:ext uri="{BB962C8B-B14F-4D97-AF65-F5344CB8AC3E}">
        <p14:creationId xmlns:p14="http://schemas.microsoft.com/office/powerpoint/2010/main" val="3637270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and welcome from all of us at VTC-Carilion Family Medicine Residency!  We are so glad you are interested in our program and are excited to share with you more about our Lifestyle Medicine curriculum.</a:t>
            </a:r>
          </a:p>
        </p:txBody>
      </p:sp>
      <p:sp>
        <p:nvSpPr>
          <p:cNvPr id="4" name="Slide Number Placeholder 3"/>
          <p:cNvSpPr>
            <a:spLocks noGrp="1"/>
          </p:cNvSpPr>
          <p:nvPr>
            <p:ph type="sldNum" sz="quarter" idx="5"/>
          </p:nvPr>
        </p:nvSpPr>
        <p:spPr/>
        <p:txBody>
          <a:bodyPr/>
          <a:lstStyle/>
          <a:p>
            <a:fld id="{E856F40E-58CD-444F-A4E0-7AD19EA3E209}" type="slidenum">
              <a:rPr lang="en-US" smtClean="0"/>
              <a:t>1</a:t>
            </a:fld>
            <a:endParaRPr lang="en-US"/>
          </a:p>
        </p:txBody>
      </p:sp>
    </p:spTree>
    <p:extLst>
      <p:ext uri="{BB962C8B-B14F-4D97-AF65-F5344CB8AC3E}">
        <p14:creationId xmlns:p14="http://schemas.microsoft.com/office/powerpoint/2010/main" val="427679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name is Beth Polk, and I am the faculty coordinator for the Lifestyle Medicine program.  I am a graduate of this residency program and have practiced with Carilion for the past 25 years.  I became board certified in Lifestyle Medicine through the American Board of Lifestyle Medicine in 2017 and have been actively incorporating it into my practice since then.  I joined the residency program in May of 2022 to start a Lifestyle Medicine focused practice and help start the Lifestyle Medicine residency curriculum along with my faculty colleagues.</a:t>
            </a:r>
          </a:p>
        </p:txBody>
      </p:sp>
      <p:sp>
        <p:nvSpPr>
          <p:cNvPr id="4" name="Slide Number Placeholder 3"/>
          <p:cNvSpPr>
            <a:spLocks noGrp="1"/>
          </p:cNvSpPr>
          <p:nvPr>
            <p:ph type="sldNum" sz="quarter" idx="5"/>
          </p:nvPr>
        </p:nvSpPr>
        <p:spPr/>
        <p:txBody>
          <a:bodyPr/>
          <a:lstStyle/>
          <a:p>
            <a:fld id="{E856F40E-58CD-444F-A4E0-7AD19EA3E209}" type="slidenum">
              <a:rPr lang="en-US" smtClean="0"/>
              <a:t>2</a:t>
            </a:fld>
            <a:endParaRPr lang="en-US"/>
          </a:p>
        </p:txBody>
      </p:sp>
    </p:spTree>
    <p:extLst>
      <p:ext uri="{BB962C8B-B14F-4D97-AF65-F5344CB8AC3E}">
        <p14:creationId xmlns:p14="http://schemas.microsoft.com/office/powerpoint/2010/main" val="758652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US" sz="1200" i="0" dirty="0">
                <a:solidFill>
                  <a:schemeClr val="accent1"/>
                </a:solidFill>
              </a:rPr>
              <a:t>As defined by the American College of Lifestyle Medicine (ACLM):  Lifestyle Medicine is the use of evidence-based lifestyle therapeutic interventions to prevent, treat, and often reverse chronic disease</a:t>
            </a:r>
            <a:r>
              <a:rPr lang="en-US" sz="1200" i="0" dirty="0"/>
              <a:t>.  </a:t>
            </a:r>
          </a:p>
          <a:p>
            <a:pPr marL="0" indent="0" algn="l">
              <a:buNone/>
            </a:pPr>
            <a:endParaRPr lang="en-US" sz="1200" i="0" dirty="0"/>
          </a:p>
          <a:p>
            <a:pPr marL="0" indent="0" algn="l">
              <a:buNone/>
            </a:pPr>
            <a:r>
              <a:rPr lang="en-US" sz="1200" i="0" dirty="0"/>
              <a:t>This is done by focusing on including a whole-food, plant-predominant eating pattern, regular physical activity, restorative sleep, stress management, avoidance of risky substances, and positive social connection.</a:t>
            </a:r>
          </a:p>
          <a:p>
            <a:pPr marL="0" indent="0" algn="l">
              <a:buNone/>
            </a:pPr>
            <a:endParaRPr lang="en-US" sz="1200" i="0" dirty="0"/>
          </a:p>
          <a:p>
            <a:pPr marL="0" indent="0" algn="l">
              <a:buNone/>
            </a:pPr>
            <a:endParaRPr lang="en-US" sz="1200" i="0" dirty="0"/>
          </a:p>
          <a:p>
            <a:pPr marL="0" indent="0" algn="l">
              <a:buNone/>
            </a:pPr>
            <a:r>
              <a:rPr lang="en-US" sz="1200" i="0" dirty="0"/>
              <a:t> </a:t>
            </a:r>
          </a:p>
        </p:txBody>
      </p:sp>
      <p:sp>
        <p:nvSpPr>
          <p:cNvPr id="4" name="Slide Number Placeholder 3"/>
          <p:cNvSpPr>
            <a:spLocks noGrp="1"/>
          </p:cNvSpPr>
          <p:nvPr>
            <p:ph type="sldNum" sz="quarter" idx="5"/>
          </p:nvPr>
        </p:nvSpPr>
        <p:spPr/>
        <p:txBody>
          <a:bodyPr/>
          <a:lstStyle/>
          <a:p>
            <a:fld id="{E856F40E-58CD-444F-A4E0-7AD19EA3E209}" type="slidenum">
              <a:rPr lang="en-US" smtClean="0"/>
              <a:t>3</a:t>
            </a:fld>
            <a:endParaRPr lang="en-US"/>
          </a:p>
        </p:txBody>
      </p:sp>
    </p:spTree>
    <p:extLst>
      <p:ext uri="{BB962C8B-B14F-4D97-AF65-F5344CB8AC3E}">
        <p14:creationId xmlns:p14="http://schemas.microsoft.com/office/powerpoint/2010/main" val="3249616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integrated the Lifestyle Medicine Residency Curriculum (the LMRC) into our overall residency curriculum as the Lifestyle Medicine Track.  All residents in the program have access to the content, and those who chose to join the Lifestyle Medicine Track will be eligible to sit for the Lifestyle Medicine boards upon completion of residency.  We have a dedicated core group of faculty who are trained in Lifestyle Medicine and are engaged in teaching, and all of our faculty participate in incorporating Lifestyle Medicine as part of clinic precepting.  Residents on the track will have dedicated time while on the Lifestyle Medicine elective to complete their requirements.  </a:t>
            </a:r>
          </a:p>
        </p:txBody>
      </p:sp>
      <p:sp>
        <p:nvSpPr>
          <p:cNvPr id="4" name="Slide Number Placeholder 3"/>
          <p:cNvSpPr>
            <a:spLocks noGrp="1"/>
          </p:cNvSpPr>
          <p:nvPr>
            <p:ph type="sldNum" sz="quarter" idx="5"/>
          </p:nvPr>
        </p:nvSpPr>
        <p:spPr/>
        <p:txBody>
          <a:bodyPr/>
          <a:lstStyle/>
          <a:p>
            <a:fld id="{E856F40E-58CD-444F-A4E0-7AD19EA3E209}" type="slidenum">
              <a:rPr lang="en-US" smtClean="0"/>
              <a:t>4</a:t>
            </a:fld>
            <a:endParaRPr lang="en-US"/>
          </a:p>
        </p:txBody>
      </p:sp>
    </p:spTree>
    <p:extLst>
      <p:ext uri="{BB962C8B-B14F-4D97-AF65-F5344CB8AC3E}">
        <p14:creationId xmlns:p14="http://schemas.microsoft.com/office/powerpoint/2010/main" val="3949320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LMRC was developed by the American College of Lifestyle Medicine and is a mix of didactic lectures, online modules, individual and group application activities, group participation and facilitation, and engagement with an intensive therapeutic lifestyle change program, such as a DPP or cardiac rehab program.   For more detail on the curriculum, check out the link provided.  </a:t>
            </a:r>
          </a:p>
        </p:txBody>
      </p:sp>
      <p:sp>
        <p:nvSpPr>
          <p:cNvPr id="4" name="Slide Number Placeholder 3"/>
          <p:cNvSpPr>
            <a:spLocks noGrp="1"/>
          </p:cNvSpPr>
          <p:nvPr>
            <p:ph type="sldNum" sz="quarter" idx="5"/>
          </p:nvPr>
        </p:nvSpPr>
        <p:spPr/>
        <p:txBody>
          <a:bodyPr/>
          <a:lstStyle/>
          <a:p>
            <a:fld id="{E856F40E-58CD-444F-A4E0-7AD19EA3E209}" type="slidenum">
              <a:rPr lang="en-US" smtClean="0"/>
              <a:t>5</a:t>
            </a:fld>
            <a:endParaRPr lang="en-US"/>
          </a:p>
        </p:txBody>
      </p:sp>
    </p:spTree>
    <p:extLst>
      <p:ext uri="{BB962C8B-B14F-4D97-AF65-F5344CB8AC3E}">
        <p14:creationId xmlns:p14="http://schemas.microsoft.com/office/powerpoint/2010/main" val="3450198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at the Virginia Tech Carilion Family Medicine residency program, we believe that Lifestyle Is Medicine.  It is as effective and in some cases more effective than the pills we prescribe, and we want our residents to feel just as competent and comfortable prescribing Lifestyle as they do prescribing anything else.  </a:t>
            </a:r>
          </a:p>
          <a:p>
            <a:endParaRPr lang="en-US" dirty="0"/>
          </a:p>
          <a:p>
            <a:r>
              <a:rPr lang="en-US" dirty="0"/>
              <a:t>Thank you for your interest and your attention.   We look forward to seeing you in Roanoke!</a:t>
            </a:r>
          </a:p>
        </p:txBody>
      </p:sp>
      <p:sp>
        <p:nvSpPr>
          <p:cNvPr id="4" name="Slide Number Placeholder 3"/>
          <p:cNvSpPr>
            <a:spLocks noGrp="1"/>
          </p:cNvSpPr>
          <p:nvPr>
            <p:ph type="sldNum" sz="quarter" idx="5"/>
          </p:nvPr>
        </p:nvSpPr>
        <p:spPr/>
        <p:txBody>
          <a:bodyPr/>
          <a:lstStyle/>
          <a:p>
            <a:fld id="{E856F40E-58CD-444F-A4E0-7AD19EA3E209}" type="slidenum">
              <a:rPr lang="en-US" smtClean="0"/>
              <a:t>6</a:t>
            </a:fld>
            <a:endParaRPr lang="en-US"/>
          </a:p>
        </p:txBody>
      </p:sp>
    </p:spTree>
    <p:extLst>
      <p:ext uri="{BB962C8B-B14F-4D97-AF65-F5344CB8AC3E}">
        <p14:creationId xmlns:p14="http://schemas.microsoft.com/office/powerpoint/2010/main" val="3965589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smtClean="0"/>
              <a:t>10/20/22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15272511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smtClean="0"/>
              <a:t>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445365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smtClean="0"/>
              <a:t>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768433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smtClean="0"/>
              <a:t>10/20/22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691799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1160EA64-D806-43AC-9DF2-F8C432F32B4C}" type="datetimeFigureOut">
              <a:rPr lang="en-US" smtClean="0"/>
              <a:t>10/20/22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8652453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smtClean="0"/>
              <a:t>10/20/22</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806518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1160EA64-D806-43AC-9DF2-F8C432F32B4C}" type="datetimeFigureOut">
              <a:rPr lang="en-US" smtClean="0"/>
              <a:t>10/20/22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32401615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smtClean="0"/>
              <a:t>10/20/22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3462366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smtClean="0"/>
              <a:t>10/20/22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795476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D1BE4249-C0D0-4B06-8692-E8BB871AF643}" type="datetimeFigureOut">
              <a:rPr lang="en-US" smtClean="0"/>
              <a:t>10/20/22</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974728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smtClean="0"/>
              <a:t>10/20/22</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3004863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smtClean="0"/>
              <a:t>10/20/22</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74736248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1.png"/><Relationship Id="rId5" Type="http://schemas.openxmlformats.org/officeDocument/2006/relationships/image" Target="../media/image2.jpe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audio" Target="../media/media4.m4a"/><Relationship Id="rId2" Type="http://schemas.microsoft.com/office/2007/relationships/media" Target="../media/media4.m4a"/><Relationship Id="rId1" Type="http://schemas.openxmlformats.org/officeDocument/2006/relationships/tags" Target="../tags/tag1.xml"/><Relationship Id="rId6" Type="http://schemas.openxmlformats.org/officeDocument/2006/relationships/image" Target="../media/image1.png"/><Relationship Id="rId5" Type="http://schemas.openxmlformats.org/officeDocument/2006/relationships/notesSlide" Target="../notesSlides/notesSlide4.xml"/><Relationship Id="rId4"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1.png"/><Relationship Id="rId5" Type="http://schemas.openxmlformats.org/officeDocument/2006/relationships/hyperlink" Target="https://lifestylemedicine.org/residency-lmrc/" TargetMode="Externa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1.png"/><Relationship Id="rId4"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9B95D-CB70-4C97-BF45-EA1AD98B581B}"/>
              </a:ext>
            </a:extLst>
          </p:cNvPr>
          <p:cNvSpPr>
            <a:spLocks noGrp="1"/>
          </p:cNvSpPr>
          <p:nvPr>
            <p:ph type="ctrTitle"/>
          </p:nvPr>
        </p:nvSpPr>
        <p:spPr/>
        <p:txBody>
          <a:bodyPr/>
          <a:lstStyle/>
          <a:p>
            <a:r>
              <a:rPr lang="en-US" dirty="0"/>
              <a:t>Lifestyle Medicine residency curriculum</a:t>
            </a:r>
          </a:p>
        </p:txBody>
      </p:sp>
      <p:sp>
        <p:nvSpPr>
          <p:cNvPr id="3" name="Subtitle 2">
            <a:extLst>
              <a:ext uri="{FF2B5EF4-FFF2-40B4-BE49-F238E27FC236}">
                <a16:creationId xmlns:a16="http://schemas.microsoft.com/office/drawing/2014/main" id="{5301211D-E45C-B9D3-4B50-E1026D895382}"/>
              </a:ext>
            </a:extLst>
          </p:cNvPr>
          <p:cNvSpPr>
            <a:spLocks noGrp="1"/>
          </p:cNvSpPr>
          <p:nvPr>
            <p:ph type="subTitle" idx="1"/>
          </p:nvPr>
        </p:nvSpPr>
        <p:spPr/>
        <p:txBody>
          <a:bodyPr>
            <a:noAutofit/>
          </a:bodyPr>
          <a:lstStyle/>
          <a:p>
            <a:r>
              <a:rPr lang="en-US" sz="2400" dirty="0"/>
              <a:t>At the </a:t>
            </a:r>
          </a:p>
          <a:p>
            <a:r>
              <a:rPr lang="en-US" sz="2400" dirty="0"/>
              <a:t>Virginia Tech Carilion – Carilion Clinic </a:t>
            </a:r>
          </a:p>
          <a:p>
            <a:r>
              <a:rPr lang="en-US" sz="2400" dirty="0"/>
              <a:t>Family Medicine Residency</a:t>
            </a:r>
          </a:p>
        </p:txBody>
      </p:sp>
      <p:pic>
        <p:nvPicPr>
          <p:cNvPr id="17" name="Audio 16">
            <a:hlinkClick r:id="" action="ppaction://media"/>
            <a:extLst>
              <a:ext uri="{FF2B5EF4-FFF2-40B4-BE49-F238E27FC236}">
                <a16:creationId xmlns:a16="http://schemas.microsoft.com/office/drawing/2014/main" id="{8D6697A8-770E-8E4B-20B3-4E46610A27A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3980512048"/>
      </p:ext>
    </p:extLst>
  </p:cSld>
  <p:clrMapOvr>
    <a:masterClrMapping/>
  </p:clrMapOvr>
  <mc:AlternateContent xmlns:mc="http://schemas.openxmlformats.org/markup-compatibility/2006">
    <mc:Choice xmlns:p14="http://schemas.microsoft.com/office/powerpoint/2010/main" Requires="p14">
      <p:transition spd="slow" p14:dur="2000" advTm="11342"/>
    </mc:Choice>
    <mc:Fallback>
      <p:transition spd="slow" advTm="1134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E9F539-1316-87C0-43BF-F9253BCD556E}"/>
              </a:ext>
            </a:extLst>
          </p:cNvPr>
          <p:cNvSpPr>
            <a:spLocks noGrp="1"/>
          </p:cNvSpPr>
          <p:nvPr>
            <p:ph type="title"/>
          </p:nvPr>
        </p:nvSpPr>
        <p:spPr/>
        <p:txBody>
          <a:bodyPr/>
          <a:lstStyle/>
          <a:p>
            <a:r>
              <a:rPr lang="en-US" dirty="0"/>
              <a:t>Beth Polk, MD</a:t>
            </a:r>
          </a:p>
        </p:txBody>
      </p:sp>
      <p:pic>
        <p:nvPicPr>
          <p:cNvPr id="8" name="Picture Placeholder 7">
            <a:extLst>
              <a:ext uri="{FF2B5EF4-FFF2-40B4-BE49-F238E27FC236}">
                <a16:creationId xmlns:a16="http://schemas.microsoft.com/office/drawing/2014/main" id="{AA16C0A1-B223-1A32-ECE0-8411604D5501}"/>
              </a:ext>
            </a:extLst>
          </p:cNvPr>
          <p:cNvPicPr>
            <a:picLocks noGrp="1" noChangeAspect="1"/>
          </p:cNvPicPr>
          <p:nvPr>
            <p:ph type="pic" idx="1"/>
          </p:nvPr>
        </p:nvPicPr>
        <p:blipFill>
          <a:blip r:embed="rId5"/>
          <a:srcRect l="16596" r="16596"/>
          <a:stretch>
            <a:fillRect/>
          </a:stretch>
        </p:blipFill>
        <p:spPr/>
      </p:pic>
      <p:sp>
        <p:nvSpPr>
          <p:cNvPr id="6" name="Text Placeholder 5">
            <a:extLst>
              <a:ext uri="{FF2B5EF4-FFF2-40B4-BE49-F238E27FC236}">
                <a16:creationId xmlns:a16="http://schemas.microsoft.com/office/drawing/2014/main" id="{0C9CAFE5-2B85-8926-D1C8-1287D3B3788C}"/>
              </a:ext>
            </a:extLst>
          </p:cNvPr>
          <p:cNvSpPr>
            <a:spLocks noGrp="1"/>
          </p:cNvSpPr>
          <p:nvPr>
            <p:ph type="body" sz="half" idx="2"/>
          </p:nvPr>
        </p:nvSpPr>
        <p:spPr>
          <a:xfrm>
            <a:off x="389940" y="3682121"/>
            <a:ext cx="5332163" cy="2194037"/>
          </a:xfrm>
        </p:spPr>
        <p:txBody>
          <a:bodyPr/>
          <a:lstStyle/>
          <a:p>
            <a:r>
              <a:rPr lang="en-US" sz="2000" dirty="0"/>
              <a:t>Board certified in Lifestyle Medicine since 2017</a:t>
            </a:r>
          </a:p>
          <a:p>
            <a:r>
              <a:rPr lang="en-US" sz="2000" dirty="0"/>
              <a:t>Over 25 years in clinical practice</a:t>
            </a:r>
          </a:p>
          <a:p>
            <a:r>
              <a:rPr lang="en-US" sz="2000" dirty="0"/>
              <a:t>Graduate of the Carilion Family Medicine Program</a:t>
            </a:r>
          </a:p>
          <a:p>
            <a:endParaRPr lang="en-US" dirty="0"/>
          </a:p>
        </p:txBody>
      </p:sp>
      <p:pic>
        <p:nvPicPr>
          <p:cNvPr id="16" name="Audio 15">
            <a:hlinkClick r:id="" action="ppaction://media"/>
            <a:extLst>
              <a:ext uri="{FF2B5EF4-FFF2-40B4-BE49-F238E27FC236}">
                <a16:creationId xmlns:a16="http://schemas.microsoft.com/office/drawing/2014/main" id="{C462902B-08FB-F336-0991-A09F6F0EEEA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47039867"/>
      </p:ext>
    </p:extLst>
  </p:cSld>
  <p:clrMapOvr>
    <a:masterClrMapping/>
  </p:clrMapOvr>
  <mc:AlternateContent xmlns:mc="http://schemas.openxmlformats.org/markup-compatibility/2006">
    <mc:Choice xmlns:p14="http://schemas.microsoft.com/office/powerpoint/2010/main" Requires="p14">
      <p:transition spd="slow" p14:dur="2000" advTm="27225"/>
    </mc:Choice>
    <mc:Fallback>
      <p:transition spd="slow" advTm="2722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969F41-FBD3-F98E-8600-E6F00EC31BA3}"/>
              </a:ext>
            </a:extLst>
          </p:cNvPr>
          <p:cNvPicPr>
            <a:picLocks noChangeAspect="1"/>
          </p:cNvPicPr>
          <p:nvPr/>
        </p:nvPicPr>
        <p:blipFill>
          <a:blip r:embed="rId5"/>
          <a:stretch>
            <a:fillRect/>
          </a:stretch>
        </p:blipFill>
        <p:spPr>
          <a:xfrm>
            <a:off x="1726521" y="-23113"/>
            <a:ext cx="8738958" cy="6904225"/>
          </a:xfrm>
          <a:prstGeom prst="rect">
            <a:avLst/>
          </a:prstGeom>
        </p:spPr>
      </p:pic>
      <p:pic>
        <p:nvPicPr>
          <p:cNvPr id="6" name="Picture 2">
            <a:extLst>
              <a:ext uri="{FF2B5EF4-FFF2-40B4-BE49-F238E27FC236}">
                <a16:creationId xmlns:a16="http://schemas.microsoft.com/office/drawing/2014/main" id="{C8C7FB66-AA2D-8FE0-5892-924851E66A2A}"/>
              </a:ex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58116" y="5798202"/>
            <a:ext cx="4407363" cy="1059798"/>
          </a:xfrm>
          <a:prstGeom prst="rect">
            <a:avLst/>
          </a:prstGeom>
          <a:noFill/>
          <a:extLst>
            <a:ext uri="{909E8E84-426E-40DD-AFC4-6F175D3DCCD1}">
              <a14:hiddenFill xmlns:a14="http://schemas.microsoft.com/office/drawing/2010/main">
                <a:solidFill>
                  <a:srgbClr val="FFFFFF"/>
                </a:solidFill>
              </a14:hiddenFill>
            </a:ext>
          </a:extLst>
        </p:spPr>
      </p:pic>
      <p:pic>
        <p:nvPicPr>
          <p:cNvPr id="13" name="Audio 12">
            <a:hlinkClick r:id="" action="ppaction://media"/>
            <a:extLst>
              <a:ext uri="{FF2B5EF4-FFF2-40B4-BE49-F238E27FC236}">
                <a16:creationId xmlns:a16="http://schemas.microsoft.com/office/drawing/2014/main" id="{DDDED13C-5902-8D1E-DAFC-FC0D4D7BEEB4}"/>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595126881"/>
      </p:ext>
    </p:extLst>
  </p:cSld>
  <p:clrMapOvr>
    <a:masterClrMapping/>
  </p:clrMapOvr>
  <mc:AlternateContent xmlns:mc="http://schemas.openxmlformats.org/markup-compatibility/2006">
    <mc:Choice xmlns:p14="http://schemas.microsoft.com/office/powerpoint/2010/main" Requires="p14">
      <p:transition spd="slow" p14:dur="2000" advTm="26308"/>
    </mc:Choice>
    <mc:Fallback>
      <p:transition spd="slow" advTm="2630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6084C-3DBB-0203-1CD7-CBB08242CAA2}"/>
              </a:ext>
            </a:extLst>
          </p:cNvPr>
          <p:cNvSpPr>
            <a:spLocks noGrp="1"/>
          </p:cNvSpPr>
          <p:nvPr>
            <p:ph type="title"/>
          </p:nvPr>
        </p:nvSpPr>
        <p:spPr/>
        <p:txBody>
          <a:bodyPr>
            <a:normAutofit fontScale="90000"/>
          </a:bodyPr>
          <a:lstStyle/>
          <a:p>
            <a:r>
              <a:rPr lang="en-US" sz="4000" dirty="0"/>
              <a:t>Lifestyle medicine track</a:t>
            </a:r>
          </a:p>
        </p:txBody>
      </p:sp>
      <p:sp>
        <p:nvSpPr>
          <p:cNvPr id="3" name="Content Placeholder 2">
            <a:extLst>
              <a:ext uri="{FF2B5EF4-FFF2-40B4-BE49-F238E27FC236}">
                <a16:creationId xmlns:a16="http://schemas.microsoft.com/office/drawing/2014/main" id="{F913ECC8-A855-E8A4-E064-4ED00E12E564}"/>
              </a:ext>
            </a:extLst>
          </p:cNvPr>
          <p:cNvSpPr>
            <a:spLocks noGrp="1"/>
          </p:cNvSpPr>
          <p:nvPr>
            <p:ph idx="1"/>
          </p:nvPr>
        </p:nvSpPr>
        <p:spPr/>
        <p:txBody>
          <a:bodyPr>
            <a:normAutofit fontScale="92500"/>
          </a:bodyPr>
          <a:lstStyle/>
          <a:p>
            <a:r>
              <a:rPr lang="en-US" sz="2800" dirty="0"/>
              <a:t>Curriculum integrated into the overall residency curriculum</a:t>
            </a:r>
          </a:p>
          <a:p>
            <a:r>
              <a:rPr lang="en-US" sz="2800" dirty="0"/>
              <a:t>Residents who complete the track will be eligible to sit for the Lifestyle Medicine boards upon completion of residency</a:t>
            </a:r>
          </a:p>
          <a:p>
            <a:r>
              <a:rPr lang="en-US" sz="2800" dirty="0"/>
              <a:t>Dedicated core group of faculty trained in Lifestyle Medicine</a:t>
            </a:r>
          </a:p>
          <a:p>
            <a:r>
              <a:rPr lang="en-US" sz="2800" dirty="0"/>
              <a:t>Dedicated time is give on the Lifestyle Medicine elective to complete requirements</a:t>
            </a:r>
          </a:p>
          <a:p>
            <a:endParaRPr lang="en-US" dirty="0"/>
          </a:p>
          <a:p>
            <a:pPr marL="0" indent="0">
              <a:buNone/>
            </a:pPr>
            <a:endParaRPr lang="en-US" dirty="0"/>
          </a:p>
        </p:txBody>
      </p:sp>
      <p:sp>
        <p:nvSpPr>
          <p:cNvPr id="4" name="Text Placeholder 3">
            <a:extLst>
              <a:ext uri="{FF2B5EF4-FFF2-40B4-BE49-F238E27FC236}">
                <a16:creationId xmlns:a16="http://schemas.microsoft.com/office/drawing/2014/main" id="{C405B50A-64A2-E484-28DF-390DAAD80156}"/>
              </a:ext>
            </a:extLst>
          </p:cNvPr>
          <p:cNvSpPr>
            <a:spLocks noGrp="1"/>
          </p:cNvSpPr>
          <p:nvPr>
            <p:ph type="body" sz="half" idx="2"/>
          </p:nvPr>
        </p:nvSpPr>
        <p:spPr/>
        <p:txBody>
          <a:bodyPr>
            <a:normAutofit/>
          </a:bodyPr>
          <a:lstStyle/>
          <a:p>
            <a:r>
              <a:rPr lang="en-US" sz="2800" dirty="0"/>
              <a:t>Highlights</a:t>
            </a:r>
          </a:p>
        </p:txBody>
      </p:sp>
      <p:pic>
        <p:nvPicPr>
          <p:cNvPr id="11" name="Audio 10">
            <a:hlinkClick r:id="" action="ppaction://media"/>
            <a:extLst>
              <a:ext uri="{FF2B5EF4-FFF2-40B4-BE49-F238E27FC236}">
                <a16:creationId xmlns:a16="http://schemas.microsoft.com/office/drawing/2014/main" id="{71F7D482-297C-3EDB-80CD-F475C9617550}"/>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226800" y="5892800"/>
            <a:ext cx="812800" cy="812800"/>
          </a:xfrm>
          <a:prstGeom prst="rect">
            <a:avLst/>
          </a:prstGeom>
        </p:spPr>
      </p:pic>
    </p:spTree>
    <p:custDataLst>
      <p:tags r:id="rId1"/>
    </p:custDataLst>
    <p:extLst>
      <p:ext uri="{BB962C8B-B14F-4D97-AF65-F5344CB8AC3E}">
        <p14:creationId xmlns:p14="http://schemas.microsoft.com/office/powerpoint/2010/main" val="4114298898"/>
      </p:ext>
    </p:extLst>
  </p:cSld>
  <p:clrMapOvr>
    <a:masterClrMapping/>
  </p:clrMapOvr>
  <mc:AlternateContent xmlns:mc="http://schemas.openxmlformats.org/markup-compatibility/2006">
    <mc:Choice xmlns:p14="http://schemas.microsoft.com/office/powerpoint/2010/main" Requires="p14">
      <p:transition spd="slow" p14:dur="2000" advTm="39764"/>
    </mc:Choice>
    <mc:Fallback>
      <p:transition spd="slow" advTm="3976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3" fill="hold" display="0">
                  <p:stCondLst>
                    <p:cond delay="indefinite"/>
                  </p:stCondLst>
                  <p:endCondLst>
                    <p:cond evt="onStopAudio" delay="0">
                      <p:tgtEl>
                        <p:sldTgt/>
                      </p:tgtEl>
                    </p:cond>
                  </p:endCondLst>
                </p:cTn>
                <p:tgtEl>
                  <p:spTgt spid="11"/>
                </p:tgtEl>
              </p:cMediaNode>
            </p:audio>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5679B-1196-6AF5-A19A-3A493253FF1C}"/>
              </a:ext>
            </a:extLst>
          </p:cNvPr>
          <p:cNvSpPr>
            <a:spLocks noGrp="1"/>
          </p:cNvSpPr>
          <p:nvPr>
            <p:ph type="title"/>
          </p:nvPr>
        </p:nvSpPr>
        <p:spPr/>
        <p:txBody>
          <a:bodyPr>
            <a:normAutofit/>
          </a:bodyPr>
          <a:lstStyle/>
          <a:p>
            <a:r>
              <a:rPr lang="en-US" sz="3600" dirty="0"/>
              <a:t>LMRC</a:t>
            </a:r>
          </a:p>
        </p:txBody>
      </p:sp>
      <p:sp>
        <p:nvSpPr>
          <p:cNvPr id="3" name="Content Placeholder 2">
            <a:extLst>
              <a:ext uri="{FF2B5EF4-FFF2-40B4-BE49-F238E27FC236}">
                <a16:creationId xmlns:a16="http://schemas.microsoft.com/office/drawing/2014/main" id="{038D4861-93F5-A158-7C23-43525CA35C12}"/>
              </a:ext>
            </a:extLst>
          </p:cNvPr>
          <p:cNvSpPr>
            <a:spLocks noGrp="1"/>
          </p:cNvSpPr>
          <p:nvPr>
            <p:ph idx="1"/>
          </p:nvPr>
        </p:nvSpPr>
        <p:spPr/>
        <p:txBody>
          <a:bodyPr>
            <a:normAutofit fontScale="92500" lnSpcReduction="20000"/>
          </a:bodyPr>
          <a:lstStyle/>
          <a:p>
            <a:pPr marL="0" indent="0">
              <a:buNone/>
            </a:pPr>
            <a:r>
              <a:rPr lang="en-US" sz="3000" dirty="0"/>
              <a:t>The curriculum is a mix of</a:t>
            </a:r>
          </a:p>
          <a:p>
            <a:pPr lvl="1"/>
            <a:r>
              <a:rPr lang="en-US" sz="2600" dirty="0"/>
              <a:t>Didactic lectures</a:t>
            </a:r>
          </a:p>
          <a:p>
            <a:pPr lvl="1"/>
            <a:r>
              <a:rPr lang="en-US" sz="2600" dirty="0"/>
              <a:t>Online modules</a:t>
            </a:r>
          </a:p>
          <a:p>
            <a:pPr lvl="1"/>
            <a:r>
              <a:rPr lang="en-US" sz="2600" dirty="0"/>
              <a:t>Individual and group application activities</a:t>
            </a:r>
          </a:p>
          <a:p>
            <a:pPr lvl="1"/>
            <a:r>
              <a:rPr lang="en-US" sz="2600" dirty="0"/>
              <a:t>Group participation/facilitation</a:t>
            </a:r>
          </a:p>
          <a:p>
            <a:pPr lvl="1"/>
            <a:r>
              <a:rPr lang="en-US" sz="2600" dirty="0"/>
              <a:t>Engagement with an Intensive Therapeutic Lifestyle Change program</a:t>
            </a:r>
          </a:p>
          <a:p>
            <a:pPr marL="0" indent="0">
              <a:buNone/>
            </a:pPr>
            <a:endParaRPr lang="en-US" sz="2700" dirty="0"/>
          </a:p>
          <a:p>
            <a:pPr marL="0" indent="0">
              <a:buNone/>
            </a:pPr>
            <a:r>
              <a:rPr lang="en-US" sz="2600" dirty="0"/>
              <a:t>For more information:</a:t>
            </a:r>
            <a:endParaRPr lang="en-US" sz="2600" dirty="0">
              <a:hlinkClick r:id="rId5"/>
            </a:endParaRPr>
          </a:p>
          <a:p>
            <a:pPr marL="0" indent="0">
              <a:buNone/>
            </a:pPr>
            <a:r>
              <a:rPr lang="en-US" sz="2600" dirty="0">
                <a:hlinkClick r:id="rId5"/>
              </a:rPr>
              <a:t>https://lifestylemedicine.org/residency-lmrc/</a:t>
            </a:r>
            <a:r>
              <a:rPr lang="en-US" sz="2600" dirty="0"/>
              <a:t> </a:t>
            </a:r>
          </a:p>
        </p:txBody>
      </p:sp>
      <p:sp>
        <p:nvSpPr>
          <p:cNvPr id="4" name="Text Placeholder 3">
            <a:extLst>
              <a:ext uri="{FF2B5EF4-FFF2-40B4-BE49-F238E27FC236}">
                <a16:creationId xmlns:a16="http://schemas.microsoft.com/office/drawing/2014/main" id="{F7A349CD-4975-00AD-C498-46680E2F7149}"/>
              </a:ext>
            </a:extLst>
          </p:cNvPr>
          <p:cNvSpPr>
            <a:spLocks noGrp="1"/>
          </p:cNvSpPr>
          <p:nvPr>
            <p:ph type="body" sz="half" idx="2"/>
          </p:nvPr>
        </p:nvSpPr>
        <p:spPr/>
        <p:txBody>
          <a:bodyPr>
            <a:normAutofit/>
          </a:bodyPr>
          <a:lstStyle/>
          <a:p>
            <a:r>
              <a:rPr lang="en-US" sz="2800" dirty="0"/>
              <a:t>Requirements</a:t>
            </a:r>
          </a:p>
        </p:txBody>
      </p:sp>
      <p:pic>
        <p:nvPicPr>
          <p:cNvPr id="5" name="Audio 4">
            <a:hlinkClick r:id="" action="ppaction://media"/>
            <a:extLst>
              <a:ext uri="{FF2B5EF4-FFF2-40B4-BE49-F238E27FC236}">
                <a16:creationId xmlns:a16="http://schemas.microsoft.com/office/drawing/2014/main" id="{32B5E550-FC1F-EEDA-AC7D-2850093F36B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083530892"/>
      </p:ext>
    </p:extLst>
  </p:cSld>
  <p:clrMapOvr>
    <a:masterClrMapping/>
  </p:clrMapOvr>
  <mc:AlternateContent xmlns:mc="http://schemas.openxmlformats.org/markup-compatibility/2006">
    <mc:Choice xmlns:p14="http://schemas.microsoft.com/office/powerpoint/2010/main" Requires="p14">
      <p:transition spd="slow" p14:dur="2000" advTm="26226"/>
    </mc:Choice>
    <mc:Fallback>
      <p:transition spd="slow" advTm="2622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231BCC3-4A95-67FE-1FE3-1E87E7B6BF48}"/>
              </a:ext>
            </a:extLst>
          </p:cNvPr>
          <p:cNvSpPr txBox="1"/>
          <p:nvPr/>
        </p:nvSpPr>
        <p:spPr>
          <a:xfrm>
            <a:off x="2227703" y="1166842"/>
            <a:ext cx="7736594" cy="4524315"/>
          </a:xfrm>
          <a:prstGeom prst="rect">
            <a:avLst/>
          </a:prstGeom>
          <a:noFill/>
        </p:spPr>
        <p:txBody>
          <a:bodyPr wrap="square">
            <a:spAutoFit/>
          </a:bodyPr>
          <a:lstStyle/>
          <a:p>
            <a:pPr algn="ctr"/>
            <a:r>
              <a:rPr lang="en-US" sz="9600" dirty="0"/>
              <a:t>Lifestyle </a:t>
            </a:r>
            <a:br>
              <a:rPr lang="en-US" sz="9600" dirty="0"/>
            </a:br>
            <a:r>
              <a:rPr lang="en-US" sz="9600" dirty="0">
                <a:solidFill>
                  <a:schemeClr val="accent1"/>
                </a:solidFill>
              </a:rPr>
              <a:t>Is</a:t>
            </a:r>
            <a:r>
              <a:rPr lang="en-US" sz="9600" dirty="0"/>
              <a:t> </a:t>
            </a:r>
            <a:br>
              <a:rPr lang="en-US" sz="9600" dirty="0"/>
            </a:br>
            <a:r>
              <a:rPr lang="en-US" sz="9600" dirty="0"/>
              <a:t>Medicine</a:t>
            </a:r>
          </a:p>
        </p:txBody>
      </p:sp>
      <p:pic>
        <p:nvPicPr>
          <p:cNvPr id="2" name="Audio 1">
            <a:hlinkClick r:id="" action="ppaction://media"/>
            <a:extLst>
              <a:ext uri="{FF2B5EF4-FFF2-40B4-BE49-F238E27FC236}">
                <a16:creationId xmlns:a16="http://schemas.microsoft.com/office/drawing/2014/main" id="{170ECC36-A562-9D0A-BD34-2E47BF0FF72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695758077"/>
      </p:ext>
    </p:extLst>
  </p:cSld>
  <p:clrMapOvr>
    <a:masterClrMapping/>
  </p:clrMapOvr>
  <mc:AlternateContent xmlns:mc="http://schemas.openxmlformats.org/markup-compatibility/2006">
    <mc:Choice xmlns:p14="http://schemas.microsoft.com/office/powerpoint/2010/main" Requires="p14">
      <p:transition spd="slow" p14:dur="2000" advTm="25732"/>
    </mc:Choice>
    <mc:Fallback>
      <p:transition spd="slow" advTm="2573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9.9|10.6|10.5"/>
</p:tagLst>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{10B65D65-D688-F749-BE93-13132C482938}tf10001120</Template>
  <TotalTime>3183</TotalTime>
  <Words>594</Words>
  <Application>Microsoft Macintosh PowerPoint</Application>
  <PresentationFormat>Widescreen</PresentationFormat>
  <Paragraphs>45</Paragraphs>
  <Slides>6</Slides>
  <Notes>6</Notes>
  <HiddenSlides>0</HiddenSlides>
  <MMClips>6</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Gill Sans MT</vt:lpstr>
      <vt:lpstr>Parcel</vt:lpstr>
      <vt:lpstr>Lifestyle Medicine residency curriculum</vt:lpstr>
      <vt:lpstr>Beth Polk, MD</vt:lpstr>
      <vt:lpstr>PowerPoint Presentation</vt:lpstr>
      <vt:lpstr>Lifestyle medicine track</vt:lpstr>
      <vt:lpstr>LMRC</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Lifestyle Medicine residency curriculum</dc:title>
  <dc:creator>Beth Polk</dc:creator>
  <cp:lastModifiedBy>Beth Polk</cp:lastModifiedBy>
  <cp:revision>7</cp:revision>
  <dcterms:created xsi:type="dcterms:W3CDTF">2022-09-25T22:24:06Z</dcterms:created>
  <dcterms:modified xsi:type="dcterms:W3CDTF">2022-10-20T20:27:55Z</dcterms:modified>
</cp:coreProperties>
</file>